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2" r:id="rId4"/>
    <p:sldId id="263" r:id="rId5"/>
    <p:sldId id="269" r:id="rId6"/>
    <p:sldId id="259" r:id="rId7"/>
    <p:sldId id="266" r:id="rId8"/>
    <p:sldId id="265" r:id="rId9"/>
    <p:sldId id="267" r:id="rId10"/>
    <p:sldId id="268" r:id="rId11"/>
    <p:sldId id="270" r:id="rId12"/>
    <p:sldId id="271" r:id="rId13"/>
    <p:sldId id="272" r:id="rId14"/>
    <p:sldId id="273" r:id="rId15"/>
    <p:sldId id="260" r:id="rId16"/>
    <p:sldId id="274" r:id="rId17"/>
  </p:sldIdLst>
  <p:sldSz cx="9144000" cy="6858000" type="screen4x3"/>
  <p:notesSz cx="6858000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E0D43-719D-49BA-BA60-AAB681E6A55A}" type="datetimeFigureOut">
              <a:rPr lang="en-US" smtClean="0"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555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2E3DD-4FAC-425F-8BFE-12332BBF64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D5CEF-B0AC-47C3-8EC8-F8180A019093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3331"/>
            <a:ext cx="5486400" cy="4190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14FCF-6C91-4739-A568-F288421212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14FCF-6C91-4739-A568-F288421212B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D79FC9C-6B62-4EE7-BD41-E8CC01E1F79E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1181334-691E-44F2-A593-0585EA11E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077200" cy="758952"/>
          </a:xfrm>
        </p:spPr>
        <p:txBody>
          <a:bodyPr>
            <a:normAutofit/>
          </a:bodyPr>
          <a:lstStyle/>
          <a:p>
            <a:r>
              <a:rPr lang="en-US" sz="4500" dirty="0" smtClean="0"/>
              <a:t>Career Optimization for MBAs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0772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Decision Models Final Project</a:t>
            </a:r>
          </a:p>
          <a:p>
            <a:r>
              <a:rPr lang="en-US" dirty="0" smtClean="0"/>
              <a:t>Prof. </a:t>
            </a:r>
            <a:r>
              <a:rPr lang="en-US" dirty="0" err="1" smtClean="0"/>
              <a:t>Juran</a:t>
            </a:r>
            <a:endParaRPr lang="en-US" dirty="0" smtClean="0"/>
          </a:p>
          <a:p>
            <a:r>
              <a:rPr lang="en-US" dirty="0" smtClean="0"/>
              <a:t>Fall 2010</a:t>
            </a:r>
          </a:p>
          <a:p>
            <a:endParaRPr lang="en-US" sz="1050" dirty="0" smtClean="0"/>
          </a:p>
          <a:p>
            <a:endParaRPr lang="en-US" sz="1800" dirty="0" smtClean="0"/>
          </a:p>
          <a:p>
            <a:r>
              <a:rPr lang="en-US" dirty="0" smtClean="0"/>
              <a:t>James Cooke</a:t>
            </a:r>
          </a:p>
          <a:p>
            <a:r>
              <a:rPr lang="en-US" dirty="0" smtClean="0"/>
              <a:t>Nancy Wong</a:t>
            </a:r>
          </a:p>
          <a:p>
            <a:r>
              <a:rPr lang="en-US" dirty="0" smtClean="0"/>
              <a:t>Nipul Bharani</a:t>
            </a:r>
          </a:p>
          <a:p>
            <a:r>
              <a:rPr lang="en-US" dirty="0" smtClean="0"/>
              <a:t>Lane Stilson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Personal Job Satisfaction / Skills</a:t>
            </a:r>
            <a:endParaRPr lang="en-US" b="1" dirty="0" smtClean="0"/>
          </a:p>
          <a:p>
            <a:r>
              <a:rPr lang="en-US" sz="2400" dirty="0" smtClean="0"/>
              <a:t>Using the MBA Internship Inventory Tool from pre-term, we built our model to consider both personal values and skills</a:t>
            </a:r>
          </a:p>
          <a:p>
            <a:pPr lvl="1"/>
            <a:r>
              <a:rPr lang="en-US" sz="2000" dirty="0" smtClean="0"/>
              <a:t>Total of 15 values (e.g., achievement, change/variety, client focus)</a:t>
            </a:r>
          </a:p>
          <a:p>
            <a:pPr lvl="1"/>
            <a:r>
              <a:rPr lang="en-US" sz="2000" dirty="0" smtClean="0"/>
              <a:t>Total of 16 skills (e.g., problem solve, persuade, write, brainstorm)</a:t>
            </a:r>
          </a:p>
          <a:p>
            <a:endParaRPr lang="en-US" sz="2400" dirty="0" smtClean="0"/>
          </a:p>
        </p:txBody>
      </p:sp>
      <p:pic>
        <p:nvPicPr>
          <p:cNvPr id="6" name="Picture 5" descr="photo.JPG"/>
          <p:cNvPicPr>
            <a:picLocks noChangeAspect="1"/>
          </p:cNvPicPr>
          <p:nvPr/>
        </p:nvPicPr>
        <p:blipFill>
          <a:blip r:embed="rId3" cstate="print"/>
          <a:srcRect b="35897"/>
          <a:stretch>
            <a:fillRect/>
          </a:stretch>
        </p:blipFill>
        <p:spPr>
          <a:xfrm>
            <a:off x="1143000" y="3780220"/>
            <a:ext cx="6934200" cy="2925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Objective Function</a:t>
            </a:r>
          </a:p>
          <a:p>
            <a:r>
              <a:rPr lang="en-US" sz="2000" dirty="0" smtClean="0"/>
              <a:t>For each job factor, we calculate the user’s weighted expected value and the weighted expected value for each industry and function combination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114675"/>
            <a:ext cx="90011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Objective Function</a:t>
            </a:r>
          </a:p>
          <a:p>
            <a:r>
              <a:rPr lang="en-US" sz="2000" dirty="0" smtClean="0"/>
              <a:t>For those job factors for which the expected value is binary, we map “Yes” to 10 and “No” to 1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" y="3124200"/>
            <a:ext cx="90011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Objective Function</a:t>
            </a:r>
          </a:p>
          <a:p>
            <a:r>
              <a:rPr lang="en-US" sz="2000" dirty="0" smtClean="0"/>
              <a:t>To compute the objective function, we calculate the difference between a user’s preferences and the </a:t>
            </a:r>
            <a:r>
              <a:rPr lang="en-US" sz="2000" dirty="0" smtClean="0"/>
              <a:t>industry/function </a:t>
            </a:r>
            <a:r>
              <a:rPr lang="en-US" sz="2000" dirty="0" smtClean="0"/>
              <a:t>combination for each job factor.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2800"/>
            <a:ext cx="914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Objective Function</a:t>
            </a:r>
          </a:p>
          <a:p>
            <a:r>
              <a:rPr lang="en-US" sz="2000" dirty="0" smtClean="0"/>
              <a:t>Next, we sum the </a:t>
            </a:r>
            <a:r>
              <a:rPr lang="en-US" sz="2000" dirty="0" smtClean="0"/>
              <a:t>values </a:t>
            </a:r>
            <a:r>
              <a:rPr lang="en-US" sz="2000" dirty="0" smtClean="0"/>
              <a:t>across all job factors for each industry/function combination and attempt to minimize the total score to identify the optimal post-MBA job.</a:t>
            </a:r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3505200"/>
            <a:ext cx="9153526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 t="10957" r="1739" b="9739"/>
          <a:stretch>
            <a:fillRect/>
          </a:stretch>
        </p:blipFill>
        <p:spPr bwMode="auto">
          <a:xfrm>
            <a:off x="0" y="2245539"/>
            <a:ext cx="9144000" cy="4612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Let’s go to the model …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Additional, More Accurate Data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More historical salary data w/ additional industries and functions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Possible addition of geography data to the model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Consideration of lifetime or 5-year earnings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Career trajectory and probability of lifetime and/or 5-year earnings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usiness Man With Career Choi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0"/>
            <a:ext cx="990599" cy="1447800"/>
          </a:xfrm>
          <a:prstGeom prst="rect">
            <a:avLst/>
          </a:prstGeom>
          <a:noFill/>
        </p:spPr>
      </p:pic>
      <p:pic>
        <p:nvPicPr>
          <p:cNvPr id="22534" name="Picture 6" descr="http://www.exponentialprograms.com/business/sme/images/JayAbraham-CompanyLog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9144000" cy="54016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Career choices for MBAs …</a:t>
            </a:r>
          </a:p>
        </p:txBody>
      </p:sp>
      <p:pic>
        <p:nvPicPr>
          <p:cNvPr id="22536" name="Picture 8" descr="http://4.bp.blogspot.com/_wM_OZdOMR_Y/RxXihmfaRNI/AAAAAAAAAKc/aO3qra7kT9o/s320/Goldman-Sachs-Hedge-F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657600"/>
            <a:ext cx="1143000" cy="1143000"/>
          </a:xfrm>
          <a:prstGeom prst="rect">
            <a:avLst/>
          </a:prstGeom>
          <a:noFill/>
        </p:spPr>
      </p:pic>
      <p:pic>
        <p:nvPicPr>
          <p:cNvPr id="22538" name="Picture 10" descr="http://www.topnews.in/files/McKinsey.gif"/>
          <p:cNvPicPr>
            <a:picLocks noChangeAspect="1" noChangeArrowheads="1"/>
          </p:cNvPicPr>
          <p:nvPr/>
        </p:nvPicPr>
        <p:blipFill>
          <a:blip r:embed="rId6" cstate="print"/>
          <a:srcRect l="5651" t="27397" r="8733" b="26941"/>
          <a:stretch>
            <a:fillRect/>
          </a:stretch>
        </p:blipFill>
        <p:spPr bwMode="auto">
          <a:xfrm>
            <a:off x="6400800" y="5361432"/>
            <a:ext cx="1905000" cy="658368"/>
          </a:xfrm>
          <a:prstGeom prst="rect">
            <a:avLst/>
          </a:prstGeom>
          <a:noFill/>
        </p:spPr>
      </p:pic>
      <p:pic>
        <p:nvPicPr>
          <p:cNvPr id="22540" name="Picture 12" descr="http://i.zdnet.com/blogs/google-logo_2.jpg"/>
          <p:cNvPicPr>
            <a:picLocks noChangeAspect="1" noChangeArrowheads="1"/>
          </p:cNvPicPr>
          <p:nvPr/>
        </p:nvPicPr>
        <p:blipFill>
          <a:blip r:embed="rId7" cstate="print"/>
          <a:srcRect t="23940" b="27625"/>
          <a:stretch>
            <a:fillRect/>
          </a:stretch>
        </p:blipFill>
        <p:spPr bwMode="auto">
          <a:xfrm>
            <a:off x="76200" y="5029200"/>
            <a:ext cx="3200400" cy="1066800"/>
          </a:xfrm>
          <a:prstGeom prst="rect">
            <a:avLst/>
          </a:prstGeom>
          <a:noFill/>
        </p:spPr>
      </p:pic>
      <p:pic>
        <p:nvPicPr>
          <p:cNvPr id="22544" name="Picture 16" descr="http://www.livetradingnews.com/wp-content/uploads/kraft.jpg"/>
          <p:cNvPicPr>
            <a:picLocks noChangeAspect="1" noChangeArrowheads="1"/>
          </p:cNvPicPr>
          <p:nvPr/>
        </p:nvPicPr>
        <p:blipFill>
          <a:blip r:embed="rId8" cstate="print"/>
          <a:srcRect l="13333" t="18173" r="13333" b="19534"/>
          <a:stretch>
            <a:fillRect/>
          </a:stretch>
        </p:blipFill>
        <p:spPr bwMode="auto">
          <a:xfrm>
            <a:off x="5037667" y="3657600"/>
            <a:ext cx="2429933" cy="1143000"/>
          </a:xfrm>
          <a:prstGeom prst="rect">
            <a:avLst/>
          </a:prstGeom>
          <a:noFill/>
        </p:spPr>
      </p:pic>
      <p:pic>
        <p:nvPicPr>
          <p:cNvPr id="22546" name="Picture 18" descr="http://old.whartonchina.com/spring/images/deloit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91000" y="6248400"/>
            <a:ext cx="4133850" cy="609600"/>
          </a:xfrm>
          <a:prstGeom prst="rect">
            <a:avLst/>
          </a:prstGeom>
          <a:noFill/>
        </p:spPr>
      </p:pic>
      <p:pic>
        <p:nvPicPr>
          <p:cNvPr id="22552" name="Picture 24" descr="http://www.listphile.com/Fortune_500_Logos/J_P_Morgan_Chase_and_Co/image/011_jpmorganchase.png"/>
          <p:cNvPicPr>
            <a:picLocks noChangeAspect="1" noChangeArrowheads="1"/>
          </p:cNvPicPr>
          <p:nvPr/>
        </p:nvPicPr>
        <p:blipFill>
          <a:blip r:embed="rId10" cstate="print"/>
          <a:srcRect t="23077" b="23077"/>
          <a:stretch>
            <a:fillRect/>
          </a:stretch>
        </p:blipFill>
        <p:spPr bwMode="auto">
          <a:xfrm>
            <a:off x="3200400" y="5257800"/>
            <a:ext cx="1447800" cy="914400"/>
          </a:xfrm>
          <a:prstGeom prst="rect">
            <a:avLst/>
          </a:prstGeom>
          <a:noFill/>
        </p:spPr>
      </p:pic>
      <p:pic>
        <p:nvPicPr>
          <p:cNvPr id="12290" name="Picture 2" descr="http://i283.photobucket.com/albums/kk310/rosesignet/three.png"/>
          <p:cNvPicPr>
            <a:picLocks noChangeAspect="1" noChangeArrowheads="1"/>
          </p:cNvPicPr>
          <p:nvPr/>
        </p:nvPicPr>
        <p:blipFill>
          <a:blip r:embed="rId11" cstate="print"/>
          <a:srcRect t="7230" b="42156"/>
          <a:stretch>
            <a:fillRect/>
          </a:stretch>
        </p:blipFill>
        <p:spPr bwMode="auto">
          <a:xfrm>
            <a:off x="0" y="1524000"/>
            <a:ext cx="2362200" cy="1143000"/>
          </a:xfrm>
          <a:prstGeom prst="rect">
            <a:avLst/>
          </a:prstGeom>
          <a:noFill/>
        </p:spPr>
      </p:pic>
      <p:pic>
        <p:nvPicPr>
          <p:cNvPr id="12292" name="Picture 4" descr="http://mojosavings.com/wp-content/uploads/2010/08/800px-PG_Logo.svg_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24800" y="1490472"/>
            <a:ext cx="1191493" cy="4907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2" descr="http://i283.photobucket.com/albums/kk310/rosesignet/three.png"/>
          <p:cNvPicPr>
            <a:picLocks noChangeAspect="1" noChangeArrowheads="1"/>
          </p:cNvPicPr>
          <p:nvPr/>
        </p:nvPicPr>
        <p:blipFill>
          <a:blip r:embed="rId11" cstate="print"/>
          <a:srcRect l="19354" t="57844" r="29033" b="5039"/>
          <a:stretch>
            <a:fillRect/>
          </a:stretch>
        </p:blipFill>
        <p:spPr bwMode="auto">
          <a:xfrm>
            <a:off x="0" y="2667000"/>
            <a:ext cx="1219200" cy="838200"/>
          </a:xfrm>
          <a:prstGeom prst="rect">
            <a:avLst/>
          </a:prstGeom>
          <a:noFill/>
        </p:spPr>
      </p:pic>
      <p:pic>
        <p:nvPicPr>
          <p:cNvPr id="12294" name="Picture 6" descr="http://www.pycomall.com/images/P/Coca-Cola_logo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9200" y="25908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096000"/>
            <a:ext cx="8001000" cy="76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Problem: Choosing a post-MBA career is difficult and involves many factors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Compensation: </a:t>
            </a:r>
            <a:r>
              <a:rPr lang="en-US" i="1" dirty="0" smtClean="0"/>
              <a:t>b-school is costly and many students have loans to repay</a:t>
            </a:r>
          </a:p>
          <a:p>
            <a:endParaRPr lang="en-US" sz="1200" i="1" dirty="0" smtClean="0"/>
          </a:p>
          <a:p>
            <a:r>
              <a:rPr lang="en-US" b="1" dirty="0" smtClean="0"/>
              <a:t>Lifestyle: </a:t>
            </a:r>
            <a:r>
              <a:rPr lang="en-US" i="1" dirty="0" smtClean="0"/>
              <a:t>entirely based on an individual’s preferences and circumstances</a:t>
            </a:r>
          </a:p>
          <a:p>
            <a:endParaRPr lang="en-US" sz="1200" b="1" dirty="0" smtClean="0"/>
          </a:p>
          <a:p>
            <a:r>
              <a:rPr lang="en-US" b="1" dirty="0" smtClean="0"/>
              <a:t>Personal Job Satisfaction:</a:t>
            </a:r>
            <a:r>
              <a:rPr lang="en-US" dirty="0" smtClean="0"/>
              <a:t> </a:t>
            </a:r>
            <a:r>
              <a:rPr lang="en-US" i="1" dirty="0" smtClean="0"/>
              <a:t>people pursue careers for various personal reasons</a:t>
            </a:r>
          </a:p>
          <a:p>
            <a:endParaRPr lang="en-US" sz="1200" b="1" dirty="0" smtClean="0"/>
          </a:p>
          <a:p>
            <a:r>
              <a:rPr lang="en-US" b="1" dirty="0" smtClean="0"/>
              <a:t>Skills: </a:t>
            </a:r>
            <a:r>
              <a:rPr lang="en-US" i="1" dirty="0" smtClean="0"/>
              <a:t>not anyone can do any job, and both industry and function determine skills required</a:t>
            </a:r>
          </a:p>
          <a:p>
            <a:endParaRPr lang="en-US" sz="2800" b="1" dirty="0" smtClean="0"/>
          </a:p>
          <a:p>
            <a:pPr>
              <a:buNone/>
            </a:pPr>
            <a:r>
              <a:rPr lang="en-US" b="1" dirty="0" smtClean="0"/>
              <a:t>Objective: find the optimal post-MBA career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280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Decision Variables</a:t>
            </a:r>
          </a:p>
          <a:p>
            <a:pPr lvl="1"/>
            <a:r>
              <a:rPr lang="en-US" dirty="0" smtClean="0"/>
              <a:t>Our model looks at 39 criteria across the categories of compensation, lifestyle, personal job satisfaction, and skills</a:t>
            </a:r>
          </a:p>
          <a:p>
            <a:pPr>
              <a:buNone/>
            </a:pPr>
            <a:r>
              <a:rPr lang="en-US" b="1" dirty="0" smtClean="0"/>
              <a:t>Objective Function</a:t>
            </a:r>
          </a:p>
          <a:p>
            <a:pPr lvl="1"/>
            <a:r>
              <a:rPr lang="en-US" dirty="0" smtClean="0"/>
              <a:t>The model maximizes the score based on the user’s weighted inputs for each of the criteria</a:t>
            </a:r>
          </a:p>
          <a:p>
            <a:pPr>
              <a:buNone/>
            </a:pPr>
            <a:r>
              <a:rPr lang="en-US" b="1" dirty="0" smtClean="0"/>
              <a:t>Constraints</a:t>
            </a:r>
          </a:p>
          <a:p>
            <a:pPr lvl="1"/>
            <a:r>
              <a:rPr lang="en-US" dirty="0" smtClean="0"/>
              <a:t>The model is limited to 12 job functions and 13 industries</a:t>
            </a:r>
          </a:p>
          <a:p>
            <a:pPr lvl="1"/>
            <a:r>
              <a:rPr lang="en-US" dirty="0" smtClean="0"/>
              <a:t>The constraints are the user’s inputs to each of the </a:t>
            </a:r>
            <a:r>
              <a:rPr lang="en-US" dirty="0" smtClean="0"/>
              <a:t>criteria</a:t>
            </a:r>
            <a:endParaRPr lang="en-US" dirty="0" smtClean="0"/>
          </a:p>
          <a:p>
            <a:pPr lvl="1"/>
            <a:r>
              <a:rPr lang="en-US" dirty="0" smtClean="0"/>
              <a:t>A user must weight the five most important criteria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05000"/>
            <a:ext cx="6918807" cy="1951954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036" y="3810000"/>
            <a:ext cx="7813964" cy="80892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572000"/>
            <a:ext cx="6781800" cy="83670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229600" cy="38099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Job Factors and Weighted Criteria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5180450"/>
            <a:ext cx="6019800" cy="167755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Compensation</a:t>
            </a:r>
            <a:endParaRPr lang="en-US" b="1" dirty="0" smtClean="0"/>
          </a:p>
          <a:p>
            <a:r>
              <a:rPr lang="en-US" sz="2400" dirty="0" smtClean="0"/>
              <a:t>The model considers both base salary and bonus</a:t>
            </a:r>
          </a:p>
          <a:p>
            <a:r>
              <a:rPr lang="en-US" sz="2400" dirty="0" smtClean="0"/>
              <a:t>We used OCD’s compensation data for the class of 2009</a:t>
            </a:r>
          </a:p>
          <a:p>
            <a:r>
              <a:rPr lang="en-US" sz="2400" dirty="0" smtClean="0"/>
              <a:t>Crystal ball fit a distribution to salary and bonus data</a:t>
            </a:r>
            <a:endParaRPr lang="en-US" sz="2400" dirty="0"/>
          </a:p>
          <a:p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401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3048000" y="4114800"/>
            <a:ext cx="1905000" cy="685800"/>
          </a:xfrm>
          <a:prstGeom prst="wedgeRoundRectCallout">
            <a:avLst>
              <a:gd name="adj1" fmla="val -39119"/>
              <a:gd name="adj2" fmla="val 1238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Salary 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4648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048000"/>
            <a:ext cx="4538662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Compensation</a:t>
            </a:r>
            <a:endParaRPr lang="en-US" b="1" dirty="0" smtClean="0"/>
          </a:p>
          <a:p>
            <a:r>
              <a:rPr lang="en-US" sz="2400" dirty="0" smtClean="0"/>
              <a:t>The salary data fit a lognormal distribution</a:t>
            </a:r>
          </a:p>
          <a:p>
            <a:r>
              <a:rPr lang="en-US" sz="2400" dirty="0" smtClean="0"/>
              <a:t>The bonus data fit a beta distribution</a:t>
            </a:r>
            <a:endParaRPr lang="en-US" sz="2400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3340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Lifestyle</a:t>
            </a:r>
            <a:endParaRPr lang="en-US" b="1" dirty="0" smtClean="0"/>
          </a:p>
          <a:p>
            <a:r>
              <a:rPr lang="en-US" sz="2400" dirty="0" smtClean="0"/>
              <a:t>We focused on six lifestyle preferences in our model:</a:t>
            </a:r>
          </a:p>
          <a:p>
            <a:pPr lvl="1"/>
            <a:r>
              <a:rPr lang="en-US" sz="2000" dirty="0" smtClean="0"/>
              <a:t>Travel</a:t>
            </a:r>
          </a:p>
          <a:p>
            <a:pPr lvl="1"/>
            <a:r>
              <a:rPr lang="en-US" sz="2000" dirty="0" smtClean="0"/>
              <a:t>Family and friends</a:t>
            </a:r>
            <a:endParaRPr lang="en-US" sz="2000" dirty="0" smtClean="0"/>
          </a:p>
          <a:p>
            <a:pPr lvl="1"/>
            <a:r>
              <a:rPr lang="en-US" sz="2000" dirty="0" smtClean="0"/>
              <a:t>Hours per week</a:t>
            </a:r>
          </a:p>
          <a:p>
            <a:pPr lvl="1"/>
            <a:r>
              <a:rPr lang="en-US" sz="2000" dirty="0" smtClean="0"/>
              <a:t>Flexibility (e.g., work from home)</a:t>
            </a:r>
          </a:p>
          <a:p>
            <a:pPr lvl="1"/>
            <a:r>
              <a:rPr lang="en-US" sz="2000" dirty="0" smtClean="0"/>
              <a:t>Vacation time</a:t>
            </a:r>
          </a:p>
          <a:p>
            <a:pPr lvl="1"/>
            <a:r>
              <a:rPr lang="en-US" sz="2000" dirty="0" smtClean="0"/>
              <a:t>Stable cash flow</a:t>
            </a:r>
          </a:p>
          <a:p>
            <a:endParaRPr lang="en-US" sz="2400" dirty="0" smtClean="0"/>
          </a:p>
          <a:p>
            <a:r>
              <a:rPr lang="en-US" sz="2400" dirty="0" smtClean="0"/>
              <a:t>We utilized Vault, </a:t>
            </a:r>
            <a:r>
              <a:rPr lang="en-US" sz="2400" dirty="0" err="1" smtClean="0"/>
              <a:t>Wetfeet</a:t>
            </a:r>
            <a:r>
              <a:rPr lang="en-US" sz="2400" dirty="0" smtClean="0"/>
              <a:t>, and </a:t>
            </a:r>
            <a:r>
              <a:rPr lang="en-US" sz="2400" dirty="0" err="1" smtClean="0"/>
              <a:t>Glassdoor</a:t>
            </a:r>
            <a:r>
              <a:rPr lang="en-US" sz="2400" dirty="0" smtClean="0"/>
              <a:t> to assess these dimensions across both functions and industries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 l="1875" t="31000" r="42500" b="19000"/>
          <a:stretch>
            <a:fillRect/>
          </a:stretch>
        </p:blipFill>
        <p:spPr bwMode="auto">
          <a:xfrm>
            <a:off x="5105400" y="1752600"/>
            <a:ext cx="3119628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 l="1875" t="31000" r="42500" b="23000"/>
          <a:stretch>
            <a:fillRect/>
          </a:stretch>
        </p:blipFill>
        <p:spPr bwMode="auto">
          <a:xfrm>
            <a:off x="5638800" y="2590800"/>
            <a:ext cx="324347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 l="1875" t="31000" r="42500" b="19000"/>
          <a:stretch>
            <a:fillRect/>
          </a:stretch>
        </p:blipFill>
        <p:spPr bwMode="auto">
          <a:xfrm>
            <a:off x="5105400" y="3693560"/>
            <a:ext cx="3124200" cy="1755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Lifestyle</a:t>
            </a:r>
            <a:endParaRPr lang="en-US" b="1" dirty="0" smtClean="0"/>
          </a:p>
          <a:p>
            <a:r>
              <a:rPr lang="en-US" sz="2400" dirty="0" smtClean="0"/>
              <a:t>We used the big-cost trick to ensure the model would ignore inapplicable data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 l="1875" t="33000" r="41875" b="19000"/>
          <a:stretch>
            <a:fillRect/>
          </a:stretch>
        </p:blipFill>
        <p:spPr bwMode="auto">
          <a:xfrm>
            <a:off x="76200" y="3022600"/>
            <a:ext cx="6477000" cy="345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 l="1875" t="44000" r="42500" b="23000"/>
          <a:stretch>
            <a:fillRect/>
          </a:stretch>
        </p:blipFill>
        <p:spPr bwMode="auto">
          <a:xfrm>
            <a:off x="2978727" y="4572000"/>
            <a:ext cx="6165273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462</TotalTime>
  <Words>527</Words>
  <Application>Microsoft Office PowerPoint</Application>
  <PresentationFormat>On-screen Show (4:3)</PresentationFormat>
  <Paragraphs>97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Module</vt:lpstr>
      <vt:lpstr>Career Optimization for MBAs</vt:lpstr>
      <vt:lpstr>Career choices for MBAs …</vt:lpstr>
      <vt:lpstr>Problem: Choosing a post-MBA career is difficult and involves many factors</vt:lpstr>
      <vt:lpstr>Model Formulation</vt:lpstr>
      <vt:lpstr>User Interface</vt:lpstr>
      <vt:lpstr>Solution Methodology</vt:lpstr>
      <vt:lpstr>Solution Methodology</vt:lpstr>
      <vt:lpstr>Solution Methodology</vt:lpstr>
      <vt:lpstr>Solution Methodology</vt:lpstr>
      <vt:lpstr>Solution Methodology</vt:lpstr>
      <vt:lpstr>Solution Methodology</vt:lpstr>
      <vt:lpstr>Solution Methodology</vt:lpstr>
      <vt:lpstr>Solution Methodology</vt:lpstr>
      <vt:lpstr>Solution Methodology</vt:lpstr>
      <vt:lpstr>Example</vt:lpstr>
      <vt:lpstr>Model Enhancements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Choices</dc:title>
  <dc:creator>Lane Stilson</dc:creator>
  <cp:lastModifiedBy>Nancy Wong</cp:lastModifiedBy>
  <cp:revision>60</cp:revision>
  <dcterms:created xsi:type="dcterms:W3CDTF">2010-12-04T21:26:52Z</dcterms:created>
  <dcterms:modified xsi:type="dcterms:W3CDTF">2010-12-06T10:03:34Z</dcterms:modified>
</cp:coreProperties>
</file>